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58" r:id="rId3"/>
    <p:sldId id="259" r:id="rId4"/>
    <p:sldId id="260" r:id="rId5"/>
  </p:sldIdLst>
  <p:sldSz cx="9144000" cy="5143500" type="screen16x9"/>
  <p:notesSz cx="6858000" cy="9144000"/>
  <p:embeddedFontLst>
    <p:embeddedFont>
      <p:font typeface="Microsoft YaHei" panose="020B0503020204020204" pitchFamily="34" charset="-122"/>
      <p:regular r:id="rId7"/>
      <p:bold r:id="rId8"/>
    </p:embeddedFont>
    <p:embeddedFont>
      <p:font typeface="Open Sans" panose="020B0606030504020204" pitchFamily="34" charset="0"/>
      <p:regular r:id="rId9"/>
      <p:bold r:id="rId10"/>
      <p:italic r:id="rId11"/>
      <p:boldItalic r:id="rId12"/>
    </p:embeddedFont>
    <p:embeddedFont>
      <p:font typeface="PT Sans Narrow" panose="020B0506020203020204" pitchFamily="34" charset="77"/>
      <p:regular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540">
          <p15:clr>
            <a:srgbClr val="A4A3A4"/>
          </p15:clr>
        </p15:guide>
        <p15:guide id="2" pos="283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6405"/>
  </p:normalViewPr>
  <p:slideViewPr>
    <p:cSldViewPr snapToGrid="0">
      <p:cViewPr varScale="1">
        <p:scale>
          <a:sx n="175" d="100"/>
          <a:sy n="175" d="100"/>
        </p:scale>
        <p:origin x="1000" y="168"/>
      </p:cViewPr>
      <p:guideLst>
        <p:guide orient="horz" pos="1540"/>
        <p:guide pos="283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5:00:03.67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0 125 8027,'20'-6'0,"-1"1"0,8-4 0,-10 4 0,-6 1 0,1 0 0,1 0 0,1 1 0,0 0 0,1 0 0,1 0 0,0 1 0,0-1 0,1 2 0,0-1 0,0 0 0,1 1 0,0-1 0,1 0 0,0 1 0,0 1 0,0 0 0,0 0 0,1 0 0,0 0 0,0 0 0,0 0 0,-1 0 0,0 1 0,1 1 0,-1 1 0,0 1 0,0 0 0,0 1 0,-1 0 0,-1 0 0,0 1 0,-1-1 0,0 1 0,1 0 0,-2-1 0,1 2 0,-1-1 0,0 0 0,-1 1 0,0-1 0,-1 0 0,0 0 0,-1 0 0,1 1 0,-1-1 0,1 0 0,-1 0 0,0 0 0,0 0 0,0 1 0,-1-1 0,0 0 0,0 1 0,-2-2 0,1 1 0,-1 0 0,1 0 0,0 0 0,-2-2 0,1 1 0,-1 0 0,-1-1 0,0 0 0,-1 0 0,-1-2 0,0 1 0,-1-1 0,0-1 0,0 1 0,-1 0 0,0-1 0,-1 0 0,1 0 0,-1 0 0,1 0 0,-1 1 0,2-1 0,0 1 0,-1-1 0,1 1 0,-1 0 0,-1-1 0,-2-1 0,0-1 0,-1-3 0,-2-2 0,1 0 0,-2-3 0,1-1 0,-2-1 0,0-2 0,-3-3 0,0-3 0,-2-1 0,2 2 0,-3-2 0,1 1 0,0 0 0,1 1 0,1 3 0,1 2 0,0 2 0,0-2 0,1 2 0,0 2 0,2 1 0,0 1 0,0 2 0,2 1 0,-1 1 0,2 0 0,0 2 0,1 0 0,1 3 0,0 0 0,2 1 0,-2 0 0,1 0 0,0 1 0,0 1 0,1 1 0,-1 0 0,2 2 0,-1 0 0,1 3 0,1-1 0,-1 2 0,1 0 0,1 0 0,-2-1 0,1-1 0,-2 0 0,2 0 0,-1 0 0,-1-1 0,1-1 0,-1-2 0,0 1 0,0-1 0,-1-1 0,1 0 0,0 0 0,-1-1 0,1 1 0,-1 0 0,0-1 0,1 0 0,-1 0 0,0-1 0,0 0 0,-1 1 0,1-1 0,0 0 0,-1 0 0,0-1 0,0 2 0,0-2 0,1 2 0,-1 0 0,1 0 0,-1 0 0,1-2 0,-2 0 0,2 2 0,-1-2 0,0 2 0,1-1 0,0 0 0,-1 1 0,1-1 0,-1-1 0,0 1 0,0-1 0,0 0 0,1-1 0,-2 1 0,0-2 0,-2 1 0,-2-1 0,-1 0 0,-1 1 0,-3 0 0,-2 2 0,-4 1 0,-1 1 0,-5 2 0,0-1 0,1 0 0,-1 0 0,1 0 0,-3 1 0,2-1 0,1 0 0,1-1 0,2 0 0,1-1 0,3 0 0,0 0 0,2-2 0,1 1 0,1-1 0,1 0 0,3 0 0,0-1 0,1 1 0,2-2 0,1 1 0,0-3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0T14:19:24.22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0 125 8027,'20'-6'0,"-1"1"0,8-4 0,-10 4 0,-6 1 0,1 0 0,1 0 0,1 1 0,0 0 0,1 0 0,1 0 0,0 1 0,0-1 0,1 2 0,0-1 0,0 0 0,1 1 0,0-1 0,1 0 0,0 1 0,0 1 0,0 0 0,0 0 0,1 0 0,0 0 0,0 0 0,0 0 0,-1 0 0,0 1 0,1 1 0,-1 1 0,0 1 0,0 0 0,0 1 0,-1 0 0,-1 0 0,0 1 0,-1-1 0,0 1 0,1 0 0,-2-1 0,1 2 0,-1-1 0,0 0 0,-1 1 0,0-1 0,-1 0 0,0 0 0,-1 0 0,1 1 0,-1-1 0,1 0 0,-1 0 0,0 0 0,0 0 0,0 1 0,-1-1 0,0 0 0,0 1 0,-2-2 0,1 1 0,-1 0 0,1 0 0,0 0 0,-2-2 0,1 1 0,-1 0 0,-1-1 0,0 0 0,-1 0 0,-1-2 0,0 1 0,-1-1 0,0-1 0,0 1 0,-1 0 0,0-1 0,-1 0 0,1 0 0,-1 0 0,1 0 0,-1 1 0,2-1 0,0 1 0,-1-1 0,1 1 0,-1 0 0,-1-1 0,-2-1 0,0-1 0,-1-3 0,-2-2 0,1 0 0,-2-3 0,1-1 0,-2-1 0,0-2 0,-3-3 0,0-3 0,-2-1 0,2 2 0,-3-2 0,1 1 0,0 0 0,1 1 0,1 3 0,1 2 0,0 2 0,0-2 0,1 2 0,0 2 0,2 1 0,0 1 0,0 2 0,2 1 0,-1 1 0,2 0 0,0 2 0,1 0 0,1 3 0,0 0 0,2 1 0,-2 0 0,1 0 0,0 1 0,0 1 0,1 1 0,-1 0 0,2 2 0,-1 0 0,1 3 0,1-1 0,-1 2 0,1 0 0,1 0 0,-2-1 0,1-1 0,-2 0 0,2 0 0,-1 0 0,-1-1 0,1-1 0,-1-2 0,0 1 0,0-1 0,-1-1 0,1 0 0,0 0 0,-1-1 0,1 1 0,-1 0 0,0-1 0,1 0 0,-1 0 0,0-1 0,0 0 0,-1 1 0,1-1 0,0 0 0,-1 0 0,0-1 0,0 2 0,0-2 0,1 2 0,-1 0 0,1 0 0,-1 0 0,1-2 0,-2 0 0,2 2 0,-1-2 0,0 2 0,1-1 0,0 0 0,-1 1 0,1-1 0,-1-1 0,0 1 0,0-1 0,0 0 0,1-1 0,-2 1 0,0-2 0,-2 1 0,-2-1 0,-1 0 0,-1 1 0,-3 0 0,-2 2 0,-4 1 0,-1 1 0,-5 2 0,0-1 0,1 0 0,-1 0 0,1 0 0,-3 1 0,2-1 0,1 0 0,1-1 0,2 0 0,1-1 0,3 0 0,0 0 0,2-2 0,1 1 0,1-1 0,1 0 0,3 0 0,0-1 0,1 1 0,2-2 0,1 1 0,0-3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ea1243862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ea1243862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ea1243862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ea1243862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950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ea1243862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ea1243862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469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 panose="020B0506020203020204"/>
              <a:buNone/>
              <a:defRPr sz="2400"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 panose="020B0606030504020204"/>
              <a:buChar char="●"/>
              <a:defRPr sz="18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github.com/tensorflow/tpu/tree/master/models/official/detection/projects/vild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zhuanlan.zhihu.com/p/313684358" TargetMode="Externa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hyperlink" Target="https://netron.app/" TargetMode="Externa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11700" y="9322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00" dirty="0">
                <a:latin typeface="Comic Sans MS Bold" panose="030F0702030302020204" charset="0"/>
                <a:cs typeface="Comic Sans MS Bold" panose="030F0702030302020204" charset="0"/>
              </a:rPr>
              <a:t>Why we can not change the ViLD’s backbone in Alex repo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83AF3A-DBA0-0446-4444-B42233A4F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" y="800620"/>
            <a:ext cx="4233374" cy="277815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3E745A2-35A2-B7CF-B183-DA5B08BCFB79}"/>
              </a:ext>
            </a:extLst>
          </p:cNvPr>
          <p:cNvSpPr txBox="1"/>
          <p:nvPr/>
        </p:nvSpPr>
        <p:spPr>
          <a:xfrm>
            <a:off x="3247697" y="1198179"/>
            <a:ext cx="827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CLIP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CA52DD-7E64-F2D9-A008-7CB473EC20B6}"/>
              </a:ext>
            </a:extLst>
          </p:cNvPr>
          <p:cNvSpPr txBox="1"/>
          <p:nvPr/>
        </p:nvSpPr>
        <p:spPr>
          <a:xfrm>
            <a:off x="2976132" y="1855403"/>
            <a:ext cx="126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100" dirty="0"/>
              <a:t>Object</a:t>
            </a:r>
            <a:r>
              <a:rPr lang="zh-CN" altLang="en-US" sz="1100" dirty="0"/>
              <a:t> </a:t>
            </a:r>
            <a:r>
              <a:rPr lang="en-US" altLang="zh-CN" sz="1100" dirty="0"/>
              <a:t>detection</a:t>
            </a:r>
            <a:endParaRPr lang="en-CN" sz="1100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4ACA4868-D8C5-17E6-E7D0-B3515AF76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379" y="1003845"/>
            <a:ext cx="4169120" cy="3135810"/>
          </a:xfrm>
          <a:prstGeom prst="rect">
            <a:avLst/>
          </a:prstGeom>
        </p:spPr>
      </p:pic>
      <p:sp>
        <p:nvSpPr>
          <p:cNvPr id="60" name="Right Arrow 59">
            <a:extLst>
              <a:ext uri="{FF2B5EF4-FFF2-40B4-BE49-F238E27FC236}">
                <a16:creationId xmlns:a16="http://schemas.microsoft.com/office/drawing/2014/main" id="{98EED5DA-5F92-ED7C-71F5-10C49A335A27}"/>
              </a:ext>
            </a:extLst>
          </p:cNvPr>
          <p:cNvSpPr/>
          <p:nvPr/>
        </p:nvSpPr>
        <p:spPr>
          <a:xfrm>
            <a:off x="2333297" y="2117013"/>
            <a:ext cx="2238703" cy="2793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2" name="Frame 61">
            <a:extLst>
              <a:ext uri="{FF2B5EF4-FFF2-40B4-BE49-F238E27FC236}">
                <a16:creationId xmlns:a16="http://schemas.microsoft.com/office/drawing/2014/main" id="{F4B1DE02-F47D-E09C-D859-419C803C1440}"/>
              </a:ext>
            </a:extLst>
          </p:cNvPr>
          <p:cNvSpPr/>
          <p:nvPr/>
        </p:nvSpPr>
        <p:spPr>
          <a:xfrm>
            <a:off x="4572000" y="1671146"/>
            <a:ext cx="1111469" cy="1127234"/>
          </a:xfrm>
          <a:prstGeom prst="frame">
            <a:avLst>
              <a:gd name="adj1" fmla="val 1550"/>
            </a:avLst>
          </a:prstGeom>
          <a:solidFill>
            <a:schemeClr val="accent2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5" name="Frame 64">
            <a:extLst>
              <a:ext uri="{FF2B5EF4-FFF2-40B4-BE49-F238E27FC236}">
                <a16:creationId xmlns:a16="http://schemas.microsoft.com/office/drawing/2014/main" id="{B0379B28-4E49-EA3D-4894-58D315F419FA}"/>
              </a:ext>
            </a:extLst>
          </p:cNvPr>
          <p:cNvSpPr/>
          <p:nvPr/>
        </p:nvSpPr>
        <p:spPr>
          <a:xfrm>
            <a:off x="7633617" y="1355834"/>
            <a:ext cx="1111469" cy="315312"/>
          </a:xfrm>
          <a:prstGeom prst="frame">
            <a:avLst>
              <a:gd name="adj1" fmla="val 1550"/>
            </a:avLst>
          </a:prstGeom>
          <a:solidFill>
            <a:schemeClr val="accent2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B6E098C3-4687-72F0-00B6-7040631AEF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9506" y="1749390"/>
            <a:ext cx="1828179" cy="73524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11700" y="93219"/>
            <a:ext cx="8520600" cy="1459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990"/>
            </a:pPr>
            <a:r>
              <a:rPr lang="en-GB" sz="2400" dirty="0">
                <a:latin typeface="Comic Sans MS Bold" panose="030F0702030302020204" charset="0"/>
                <a:cs typeface="Comic Sans MS Bold" panose="030F0702030302020204" charset="0"/>
              </a:rPr>
              <a:t>How to change the ViLD’s backbone (tpu/) </a:t>
            </a:r>
            <a:r>
              <a:rPr lang="en-US" sz="2000" dirty="0">
                <a:hlinkClick r:id="rId3"/>
              </a:rPr>
              <a:t>tpu/models/official/detection/projects/vild at master · tensorflow/tpu (github.com)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Object Detection Part:</a:t>
            </a:r>
            <a:endParaRPr lang="en-GB" sz="2400" dirty="0">
              <a:latin typeface="Comic Sans MS Bold" panose="030F0702030302020204" charset="0"/>
              <a:cs typeface="Comic Sans MS Bold" panose="030F07020303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A45A4E-0A23-87AD-5A3B-96D9BCEBC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09" y="1670159"/>
            <a:ext cx="1230937" cy="17282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949354-0FF7-24A3-9F1D-E9C4DE987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993" y="2624280"/>
            <a:ext cx="1041994" cy="5711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0E5F9D8-1BB7-EBB4-1386-73C1EF6B2C54}"/>
                  </a:ext>
                </a:extLst>
              </p14:cNvPr>
              <p14:cNvContentPartPr/>
              <p14:nvPr/>
            </p14:nvContentPartPr>
            <p14:xfrm>
              <a:off x="1224490" y="2684045"/>
              <a:ext cx="398356" cy="15091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0E5F9D8-1BB7-EBB4-1386-73C1EF6B2C5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93903" y="2653504"/>
                <a:ext cx="459891" cy="211993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31941D72-A888-65C3-D8F6-60F23EEB766F}"/>
              </a:ext>
            </a:extLst>
          </p:cNvPr>
          <p:cNvSpPr txBox="1"/>
          <p:nvPr/>
        </p:nvSpPr>
        <p:spPr>
          <a:xfrm>
            <a:off x="2612270" y="2924126"/>
            <a:ext cx="45720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sz="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6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FastrcnnClassLoss</a:t>
            </a:r>
            <a:r>
              <a:rPr lang="en-US" sz="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object</a:t>
            </a:r>
            <a:r>
              <a:rPr lang="en-US" sz="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F758A1-FFE7-8BE7-C2C2-6E3733325116}"/>
              </a:ext>
            </a:extLst>
          </p:cNvPr>
          <p:cNvSpPr txBox="1"/>
          <p:nvPr/>
        </p:nvSpPr>
        <p:spPr>
          <a:xfrm>
            <a:off x="2612270" y="2817530"/>
            <a:ext cx="45720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sz="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6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ViLDFastrcnnHead</a:t>
            </a:r>
            <a:r>
              <a:rPr lang="en-US" sz="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object</a:t>
            </a:r>
            <a:r>
              <a:rPr lang="en-US" sz="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2C34B84-B790-4B15-A927-CA20CCB8D3D8}"/>
              </a:ext>
            </a:extLst>
          </p:cNvPr>
          <p:cNvSpPr txBox="1"/>
          <p:nvPr/>
        </p:nvSpPr>
        <p:spPr>
          <a:xfrm>
            <a:off x="2606842" y="3030722"/>
            <a:ext cx="45720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sz="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6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ViLDModel</a:t>
            </a:r>
            <a:r>
              <a:rPr lang="en-US" sz="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6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base_model</a:t>
            </a:r>
            <a:r>
              <a:rPr lang="en-US" sz="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6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BaseModel</a:t>
            </a:r>
            <a:r>
              <a:rPr lang="en-US" sz="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9197394-C4D5-EBA3-537C-E08B538E71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7828" y="855471"/>
            <a:ext cx="4102614" cy="426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697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11700" y="93219"/>
            <a:ext cx="8520600" cy="1459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990"/>
            </a:pPr>
            <a:r>
              <a:rPr lang="en-GB" sz="2400" dirty="0">
                <a:latin typeface="Comic Sans MS Bold" panose="030F0702030302020204" charset="0"/>
                <a:cs typeface="Comic Sans MS Bold" panose="030F0702030302020204" charset="0"/>
              </a:rPr>
              <a:t>How to change the ViLD’s backbone </a:t>
            </a:r>
            <a:br>
              <a:rPr lang="en-GB" sz="2400" dirty="0">
                <a:latin typeface="Comic Sans MS Bold" panose="030F0702030302020204" charset="0"/>
                <a:cs typeface="Comic Sans MS Bold" panose="030F0702030302020204" charset="0"/>
              </a:rPr>
            </a:br>
            <a:r>
              <a:rPr lang="en-US" sz="2000" dirty="0"/>
              <a:t>Object Detection Part:</a:t>
            </a:r>
            <a:endParaRPr lang="en-GB" sz="2400" dirty="0">
              <a:latin typeface="Comic Sans MS Bold" panose="030F0702030302020204" charset="0"/>
              <a:cs typeface="Comic Sans MS Bold" panose="030F07020303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E2FF8F-E5C4-A82F-D038-13580F641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245" y="0"/>
            <a:ext cx="2187783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999CFC-475B-0005-9F5D-8B28E8B1D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7068" y="661555"/>
            <a:ext cx="2110059" cy="406284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85CFF8-7578-A06D-A81F-313B1F652C9F}"/>
              </a:ext>
            </a:extLst>
          </p:cNvPr>
          <p:cNvCxnSpPr/>
          <p:nvPr/>
        </p:nvCxnSpPr>
        <p:spPr>
          <a:xfrm flipH="1" flipV="1">
            <a:off x="5749973" y="1018309"/>
            <a:ext cx="2022427" cy="367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D93DB53-8B0D-E40F-BFA0-008B87C25BCF}"/>
              </a:ext>
            </a:extLst>
          </p:cNvPr>
          <p:cNvCxnSpPr/>
          <p:nvPr/>
        </p:nvCxnSpPr>
        <p:spPr>
          <a:xfrm flipH="1">
            <a:off x="5119255" y="2514600"/>
            <a:ext cx="17664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E4A740-1927-3A1D-C4BC-D0A2F17EC1CD}"/>
              </a:ext>
            </a:extLst>
          </p:cNvPr>
          <p:cNvCxnSpPr/>
          <p:nvPr/>
        </p:nvCxnSpPr>
        <p:spPr>
          <a:xfrm flipH="1">
            <a:off x="4849091" y="3906982"/>
            <a:ext cx="2092036" cy="346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0213C35-01EB-ED3E-80ED-9A4E4E71E08C}"/>
              </a:ext>
            </a:extLst>
          </p:cNvPr>
          <p:cNvSpPr txBox="1"/>
          <p:nvPr/>
        </p:nvSpPr>
        <p:spPr>
          <a:xfrm>
            <a:off x="334023" y="1129605"/>
            <a:ext cx="4572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1BA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hlinkClick r:id="rId5"/>
              </a:rPr>
              <a:t>1. YOLO</a:t>
            </a:r>
            <a:r>
              <a:rPr lang="en-US" b="1" i="0" dirty="0">
                <a:solidFill>
                  <a:srgbClr val="001BA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b="1" dirty="0">
                <a:solidFill>
                  <a:srgbClr val="001B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5"/>
              </a:rPr>
              <a:t>Series</a:t>
            </a:r>
            <a:r>
              <a:rPr lang="en-US" b="1" dirty="0">
                <a:solidFill>
                  <a:srgbClr val="001B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√</a:t>
            </a:r>
            <a:endParaRPr lang="en-US" b="1" i="0" dirty="0">
              <a:solidFill>
                <a:srgbClr val="001BA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b="1" dirty="0">
              <a:solidFill>
                <a:srgbClr val="001BA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b="1" dirty="0">
                <a:solidFill>
                  <a:srgbClr val="001B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 Fast R-CNN / Mask R-CNN</a:t>
            </a:r>
          </a:p>
          <a:p>
            <a:r>
              <a:rPr lang="en-US" b="1" dirty="0">
                <a:solidFill>
                  <a:srgbClr val="001B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</a:t>
            </a:r>
          </a:p>
          <a:p>
            <a:r>
              <a:rPr lang="en-US" b="1" dirty="0">
                <a:solidFill>
                  <a:srgbClr val="001B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-&gt; Cascade R-CNN …</a:t>
            </a:r>
          </a:p>
          <a:p>
            <a:r>
              <a:rPr lang="en-US" b="1" dirty="0">
                <a:solidFill>
                  <a:srgbClr val="001B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</a:t>
            </a:r>
          </a:p>
          <a:p>
            <a:r>
              <a:rPr lang="zh-CN" altLang="en-US" b="1" dirty="0">
                <a:solidFill>
                  <a:srgbClr val="001B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（</a:t>
            </a:r>
            <a:r>
              <a:rPr lang="en-US" b="1" dirty="0">
                <a:solidFill>
                  <a:srgbClr val="001B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Generalized Focal Loss</a:t>
            </a:r>
            <a:r>
              <a:rPr lang="zh-CN" altLang="en-US" b="1" dirty="0">
                <a:solidFill>
                  <a:srgbClr val="001B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b="1" dirty="0">
                <a:solidFill>
                  <a:srgbClr val="001B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√</a:t>
            </a:r>
            <a:endParaRPr lang="en-US" b="1" dirty="0">
              <a:solidFill>
                <a:srgbClr val="001BA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b="1" dirty="0">
              <a:solidFill>
                <a:srgbClr val="001BA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 SSD</a:t>
            </a:r>
            <a:r>
              <a:rPr lang="en-US" b="1" dirty="0">
                <a:solidFill>
                  <a:srgbClr val="001B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X        </a:t>
            </a:r>
          </a:p>
          <a:p>
            <a:r>
              <a:rPr lang="en-US" u="sng" dirty="0">
                <a:solidFill>
                  <a:srgbClr val="001B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06CAE4-9584-52A5-ED3E-768807615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731" y="3403703"/>
            <a:ext cx="2780659" cy="14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63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32A75-8C94-A237-CBD6-6F9EDE111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idea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a model(generator)/layer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245DB3-504C-FEB9-6672-F0BC8031F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65" y="1298565"/>
            <a:ext cx="2626670" cy="2221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32B02A-AA44-300D-EC4C-32EC0520C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430" y="1298565"/>
            <a:ext cx="1779905" cy="22229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491233-7A1F-A421-9E20-BCA396546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800" y="1298565"/>
            <a:ext cx="2695250" cy="3697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B22972-9DAD-2D04-3940-35316353728F}"/>
              </a:ext>
            </a:extLst>
          </p:cNvPr>
          <p:cNvSpPr txBox="1"/>
          <p:nvPr/>
        </p:nvSpPr>
        <p:spPr>
          <a:xfrm>
            <a:off x="311700" y="3938364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5"/>
              </a:rPr>
              <a:t>Still</a:t>
            </a:r>
            <a:r>
              <a:rPr lang="zh-CN" altLang="en-US" sz="1100" dirty="0">
                <a:hlinkClick r:id="rId5"/>
              </a:rPr>
              <a:t> </a:t>
            </a:r>
            <a:r>
              <a:rPr lang="en-US" altLang="zh-CN" sz="1100" dirty="0">
                <a:hlinkClick r:id="rId5"/>
              </a:rPr>
              <a:t>work</a:t>
            </a:r>
            <a:r>
              <a:rPr lang="zh-CN" altLang="en-US" sz="1100" dirty="0">
                <a:hlinkClick r:id="rId5"/>
              </a:rPr>
              <a:t> </a:t>
            </a:r>
            <a:r>
              <a:rPr lang="en-US" altLang="zh-CN" sz="1100" dirty="0">
                <a:hlinkClick r:id="rId5"/>
              </a:rPr>
              <a:t>on</a:t>
            </a:r>
            <a:r>
              <a:rPr lang="zh-CN" altLang="en-US" sz="1100" dirty="0">
                <a:hlinkClick r:id="rId5"/>
              </a:rPr>
              <a:t> </a:t>
            </a:r>
            <a:r>
              <a:rPr lang="en-US" sz="1100" dirty="0">
                <a:hlinkClick r:id="rId5"/>
              </a:rPr>
              <a:t>Netron</a:t>
            </a:r>
            <a:r>
              <a:rPr lang="zh-CN" altLang="en-US" sz="1100" dirty="0"/>
              <a:t> </a:t>
            </a:r>
            <a:r>
              <a:rPr lang="en-US" altLang="zh-CN" sz="1100" dirty="0"/>
              <a:t>and</a:t>
            </a:r>
            <a:r>
              <a:rPr lang="zh-CN" altLang="en-US" sz="1100" dirty="0"/>
              <a:t> </a:t>
            </a:r>
            <a:r>
              <a:rPr lang="en-US" altLang="zh-CN" sz="1100" dirty="0"/>
              <a:t>try</a:t>
            </a:r>
            <a:r>
              <a:rPr lang="zh-CN" altLang="en-US" sz="1100" dirty="0"/>
              <a:t> </a:t>
            </a:r>
            <a:r>
              <a:rPr lang="en-US" altLang="zh-CN" sz="1100" dirty="0"/>
              <a:t>to</a:t>
            </a:r>
            <a:r>
              <a:rPr lang="zh-CN" altLang="en-US" sz="1100" dirty="0"/>
              <a:t> </a:t>
            </a:r>
            <a:r>
              <a:rPr lang="en-US" altLang="zh-CN" sz="1100" dirty="0"/>
              <a:t>investigate</a:t>
            </a:r>
            <a:r>
              <a:rPr lang="zh-CN" altLang="en-US" sz="1100" dirty="0"/>
              <a:t> </a:t>
            </a:r>
            <a:r>
              <a:rPr lang="en-US" altLang="zh-CN" sz="1100" dirty="0"/>
              <a:t>deeper</a:t>
            </a:r>
            <a:endParaRPr lang="en-CN" sz="11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0BCF30B-89AE-8804-064C-AC98FBBB9845}"/>
                  </a:ext>
                </a:extLst>
              </p14:cNvPr>
              <p14:cNvContentPartPr/>
              <p14:nvPr/>
            </p14:nvContentPartPr>
            <p14:xfrm>
              <a:off x="2807857" y="1147655"/>
              <a:ext cx="398356" cy="15091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0BCF30B-89AE-8804-064C-AC98FBBB984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76910" y="1116754"/>
                <a:ext cx="459531" cy="211993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ight Arrow 9">
            <a:extLst>
              <a:ext uri="{FF2B5EF4-FFF2-40B4-BE49-F238E27FC236}">
                <a16:creationId xmlns:a16="http://schemas.microsoft.com/office/drawing/2014/main" id="{0C352DE1-50A3-8803-B3F7-C4A077215EF1}"/>
              </a:ext>
            </a:extLst>
          </p:cNvPr>
          <p:cNvSpPr/>
          <p:nvPr/>
        </p:nvSpPr>
        <p:spPr>
          <a:xfrm rot="2504729">
            <a:off x="3741759" y="2657387"/>
            <a:ext cx="2483298" cy="245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74BE38-026D-EC5A-86FD-1BEDCB1158A9}"/>
              </a:ext>
            </a:extLst>
          </p:cNvPr>
          <p:cNvSpPr txBox="1"/>
          <p:nvPr/>
        </p:nvSpPr>
        <p:spPr>
          <a:xfrm>
            <a:off x="2732955" y="958798"/>
            <a:ext cx="6617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deeper</a:t>
            </a:r>
            <a:endParaRPr lang="en-CN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3C0FE0-F20E-7944-0110-26CD9DBD9766}"/>
              </a:ext>
            </a:extLst>
          </p:cNvPr>
          <p:cNvSpPr txBox="1"/>
          <p:nvPr/>
        </p:nvSpPr>
        <p:spPr>
          <a:xfrm>
            <a:off x="4890845" y="2649454"/>
            <a:ext cx="6617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deeper</a:t>
            </a:r>
            <a:endParaRPr lang="en-CN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C251A7-6E2B-94A4-F736-B1C33B02823C}"/>
              </a:ext>
            </a:extLst>
          </p:cNvPr>
          <p:cNvSpPr txBox="1"/>
          <p:nvPr/>
        </p:nvSpPr>
        <p:spPr>
          <a:xfrm>
            <a:off x="236847" y="4439683"/>
            <a:ext cx="554037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1100" dirty="0">
                <a:solidFill>
                  <a:schemeClr val="bg1">
                    <a:lumMod val="65000"/>
                  </a:schemeClr>
                </a:solidFill>
              </a:rPr>
              <a:t>Add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: I neglected an option all the time: </a:t>
            </a:r>
          </a:p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        To embed the </a:t>
            </a:r>
            <a:r>
              <a:rPr lang="en-US" sz="1100" dirty="0" err="1">
                <a:solidFill>
                  <a:schemeClr val="bg1">
                    <a:lumMod val="65000"/>
                  </a:schemeClr>
                </a:solidFill>
              </a:rPr>
              <a:t>ViLD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65000"/>
                  </a:schemeClr>
                </a:solidFill>
              </a:rPr>
              <a:t>Frcnn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 parts into Alex’s repo directly. It should be the next step to try. Then, try to change them into </a:t>
            </a:r>
            <a:r>
              <a:rPr lang="en-US" sz="1100">
                <a:solidFill>
                  <a:schemeClr val="bg1">
                    <a:lumMod val="65000"/>
                  </a:schemeClr>
                </a:solidFill>
              </a:rPr>
              <a:t>other backbones.</a:t>
            </a:r>
            <a:endParaRPr lang="en-CN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087085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175</Words>
  <Application>Microsoft Macintosh PowerPoint</Application>
  <PresentationFormat>On-screen Show (16:9)</PresentationFormat>
  <Paragraphs>24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Comic Sans MS Bold</vt:lpstr>
      <vt:lpstr>Menlo</vt:lpstr>
      <vt:lpstr>PT Sans Narrow</vt:lpstr>
      <vt:lpstr>Microsoft YaHei</vt:lpstr>
      <vt:lpstr>Arial</vt:lpstr>
      <vt:lpstr>Open Sans</vt:lpstr>
      <vt:lpstr>Tropic</vt:lpstr>
      <vt:lpstr>Why we can not change the ViLD’s backbone in Alex repo</vt:lpstr>
      <vt:lpstr>How to change the ViLD’s backbone (tpu/) tpu/models/official/detection/projects/vild at master · tensorflow/tpu (github.com)  Object Detection Part:</vt:lpstr>
      <vt:lpstr>How to change the ViLD’s backbone  Object Detection Part:</vt:lpstr>
      <vt:lpstr>About the idea to add a model(generator)/layer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ZJU SUMMER CAMP</dc:title>
  <dc:creator/>
  <cp:lastModifiedBy>郭 思齐</cp:lastModifiedBy>
  <cp:revision>20</cp:revision>
  <dcterms:created xsi:type="dcterms:W3CDTF">2022-07-14T14:41:58Z</dcterms:created>
  <dcterms:modified xsi:type="dcterms:W3CDTF">2022-08-10T14:35:10Z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2A91DFABA265F6775BF8CF6252EE0F8E</vt:lpwstr>
  </property>
  <property fmtid="{D5CDD505-2E9C-101B-9397-08002B2CF9AE}" pid="3" name="KSOProductBuildVer">
    <vt:lpwstr>1033-4.2.2.6882</vt:lpwstr>
  </property>
</Properties>
</file>